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71" r:id="rId4"/>
    <p:sldId id="270" r:id="rId5"/>
    <p:sldId id="261" r:id="rId6"/>
    <p:sldId id="269" r:id="rId7"/>
    <p:sldId id="259" r:id="rId8"/>
    <p:sldId id="262" r:id="rId9"/>
    <p:sldId id="273" r:id="rId10"/>
    <p:sldId id="263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5E"/>
    <a:srgbClr val="007DC4"/>
    <a:srgbClr val="00A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3E8A3-E823-45D1-9F62-2F413F462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DFFB19-936D-462F-895B-76A6139A9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896AE-29DC-466D-B66F-DDF360749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3C3E-A3F3-470B-A04D-2D0768A642E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407F5-EEF8-4D7A-AE86-7F33FAC20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FADE0-8422-490D-90EF-274E178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8C08-535A-4350-8BAB-69B17B53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2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6CAAB-35FB-466A-B075-F113149A6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26B4C-9A08-49BC-9568-7BDF62597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0B0C7-01FD-4ACE-9008-ADD710A4C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3C3E-A3F3-470B-A04D-2D0768A642E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3C963-8E87-4337-A27A-DFA16E651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B0258-8C94-4BB8-9D1A-B48E12F2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8C08-535A-4350-8BAB-69B17B53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3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19168A-409A-4583-BD1C-3EF64E396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C21CA-EE3A-4210-8D9D-29DD26F50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B5E15-93ED-4879-81E2-FE3BA4664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3C3E-A3F3-470B-A04D-2D0768A642E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D1FB9-7902-4554-A983-8C76DA011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1E6FD-FE68-47AC-8846-F4A5B479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8C08-535A-4350-8BAB-69B17B53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4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CB759-FC4C-481E-8030-53BDEBF1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483F7-228F-4377-ACBC-9C60E811D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73DE-D417-437E-A7F4-BEA01300F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3C3E-A3F3-470B-A04D-2D0768A642E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C1700-E37B-4C78-8DEA-CAA68DC6D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A1425-D23B-4F2B-AA1F-381ED09D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8C08-535A-4350-8BAB-69B17B53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5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C22E-A449-4E18-9C9A-B59C2759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8C795-E719-45A4-9E64-57E009EBE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D5D41-CF10-4961-9439-FD872693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3C3E-A3F3-470B-A04D-2D0768A642E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F07A5-1BBC-428A-B51A-7F0EB73AE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E3797-7084-4D05-BB94-F4F30423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8C08-535A-4350-8BAB-69B17B53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0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22C89-FC4B-4120-BC4B-0EC69D228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F66FB-7505-44D9-9D0B-DDC272B01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F4308-D86D-4E43-B142-36B7F3373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0A4DB-EAAD-4AD2-B20D-3D986F236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3C3E-A3F3-470B-A04D-2D0768A642E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C9194-D70C-4EDF-A62F-8AE020F8C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30E55-E6B1-40A7-A95E-7681D693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8C08-535A-4350-8BAB-69B17B53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4D3E-061C-4AE6-84AB-22731761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B5C30-B449-49B7-ACA2-9FEC0C995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59E7D-3D15-47AE-AAB4-3E55DA8E8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BA2423-0116-4BDD-AE64-16679B321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EFDF16-5E14-4A24-82B9-3FC2127CA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A4185-6742-43D8-844A-41D3BFA2B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3C3E-A3F3-470B-A04D-2D0768A642E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B3F047-3775-46BC-9AC6-CA60034B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95773F-7C29-4A1A-97C8-CD09FCEA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8C08-535A-4350-8BAB-69B17B53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2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57644-41BE-4428-9053-13CBCE114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D765A5-2F69-47DD-B4F2-797E608C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3C3E-A3F3-470B-A04D-2D0768A642E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0B6FE-C4B1-4A90-9EAE-16CFF40CA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BCD6C-1182-45CB-AB82-78E2F8CF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8C08-535A-4350-8BAB-69B17B53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6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0D73D5-E1D7-4DDE-A42C-586F58FA1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3C3E-A3F3-470B-A04D-2D0768A642E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16B0A7-59AC-4200-A1A9-3B51B9DC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9B9EB-5544-479C-8830-BB79C1D7C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8C08-535A-4350-8BAB-69B17B53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3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06FD-88CA-40FF-8594-088EB8F4B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A167C-95A3-48FC-B428-7A105D4F5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306A2-E1AD-4393-91D4-91003E32E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029BE-3E35-4C0C-8373-BCD3C97B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3C3E-A3F3-470B-A04D-2D0768A642E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123C3-1DE1-4852-91DA-F148B3A25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0A889-E42E-4893-BEE5-3E04E0D2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8C08-535A-4350-8BAB-69B17B53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0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0FE64-2C5A-415D-9217-01055F2B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D9F9DD-E488-439A-B1EC-7CB23FDE6E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37023-3BDA-42FC-9D81-DD566239B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EA5E2-0307-4897-AC3B-B498A5536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3C3E-A3F3-470B-A04D-2D0768A642E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F4597-264E-405F-96CF-7CBDF16CC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D78B7-142F-4778-8532-79517AB1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8C08-535A-4350-8BAB-69B17B53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4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44598F-9AB4-4259-93D8-BDA8B7248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731E1-46E8-45D3-8643-3D6B76222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0AA8A-E2AA-421C-B77E-F575C390F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83C3E-A3F3-470B-A04D-2D0768A642E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F4F8C-ECAD-44E7-B974-6125E5963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D52AC-0C4B-4A30-BDD8-F23DE3382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B8C08-535A-4350-8BAB-69B17B53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5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cla.cloud-cme.com/course/courseoverview?P=5&amp;EID=6010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hyperlink" Target="https://ucla.cloud-cme.com/default.asp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cla.cloud-cme.com/default.aspx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ay.google.com/store/apps/details?id=com.cloudcme.checkin" TargetMode="External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0" Type="http://schemas.openxmlformats.org/officeDocument/2006/relationships/image" Target="../media/image7.jpg"/><Relationship Id="rId4" Type="http://schemas.openxmlformats.org/officeDocument/2006/relationships/hyperlink" Target="https://apps.apple.com/us/app/cloudcme/id624053130?mt=8" TargetMode="External"/><Relationship Id="rId9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ucla.cloud-cme.com/default.asp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cpd@mednet.ucla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hyperlink" Target="mailto:ccpd@mednet.ucla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ay.google.com/store/apps/details?id=com.cloudcme.checkin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apps.apple.com/us/app/cloudcme/id624053130?mt=8" TargetMode="External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29A1661-03BF-4171-AE0E-09FD2B88A16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BB8707-BDAA-4DBB-8FD1-BCC7F708D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99FCD5-15CB-4F92-8D87-FF01187C101F}"/>
                </a:ext>
              </a:extLst>
            </p:cNvPr>
            <p:cNvSpPr/>
            <p:nvPr/>
          </p:nvSpPr>
          <p:spPr>
            <a:xfrm>
              <a:off x="522514" y="440871"/>
              <a:ext cx="5127172" cy="751115"/>
            </a:xfrm>
            <a:prstGeom prst="rect">
              <a:avLst/>
            </a:prstGeom>
            <a:solidFill>
              <a:srgbClr val="00A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4365D0B-AE9D-4439-9C07-96FC6B393519}"/>
              </a:ext>
            </a:extLst>
          </p:cNvPr>
          <p:cNvSpPr txBox="1"/>
          <p:nvPr/>
        </p:nvSpPr>
        <p:spPr>
          <a:xfrm>
            <a:off x="-730329" y="0"/>
            <a:ext cx="8293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Ped Grand Rounds – New Attendance Logging Rules</a:t>
            </a: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190A633C-604D-89A6-3CF3-0C6B46594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729" y="375167"/>
            <a:ext cx="2787941" cy="4088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195EA3-99C9-A933-7982-8E4A903971AF}"/>
              </a:ext>
            </a:extLst>
          </p:cNvPr>
          <p:cNvSpPr txBox="1"/>
          <p:nvPr/>
        </p:nvSpPr>
        <p:spPr>
          <a:xfrm>
            <a:off x="9040510" y="67390"/>
            <a:ext cx="18779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Powered by: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C2CB25-3464-03C9-BB18-63EAD9ADB19E}"/>
              </a:ext>
            </a:extLst>
          </p:cNvPr>
          <p:cNvSpPr txBox="1"/>
          <p:nvPr/>
        </p:nvSpPr>
        <p:spPr>
          <a:xfrm>
            <a:off x="142613" y="1485167"/>
            <a:ext cx="86154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3D5E"/>
                </a:solidFill>
                <a:highlight>
                  <a:srgbClr val="FFFF00"/>
                </a:highlight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IMPORTANT: 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There is an exciting, but big change to how you will log your attendance for Grand Rounds and other academic conferences.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 UCLA Center for Continuing Professional Development (CCPD) has stated we need to use a new system (</a:t>
            </a:r>
            <a:r>
              <a:rPr lang="en-US" sz="1200" b="1" dirty="0" err="1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CloudCME</a:t>
            </a:r>
            <a:r>
              <a:rPr lang="en-US" sz="1200" b="1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 to log attendance starting </a:t>
            </a:r>
            <a:r>
              <a:rPr lang="en-US" sz="1200" b="1" dirty="0">
                <a:solidFill>
                  <a:srgbClr val="003D5E"/>
                </a:solidFill>
                <a:highlight>
                  <a:srgbClr val="FFFF00"/>
                </a:highlight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2/2/24</a:t>
            </a:r>
            <a:r>
              <a:rPr lang="en-US" sz="1200" b="1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You will now only be able to log attendance using your phone via </a:t>
            </a:r>
            <a:r>
              <a:rPr lang="en-US" sz="1200" b="1" dirty="0" err="1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CloudCME</a:t>
            </a:r>
            <a:r>
              <a:rPr lang="en-US" sz="1200" b="1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app or text message. 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This information will be stored on the </a:t>
            </a:r>
            <a:r>
              <a:rPr lang="en-US" sz="1200" b="1" dirty="0" err="1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CloudCME</a:t>
            </a:r>
            <a:r>
              <a:rPr lang="en-US" sz="1200" b="1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website or app for viewing only. 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You can only log attendance once you have set up your </a:t>
            </a:r>
            <a:r>
              <a:rPr lang="en-US" sz="1200" b="1" dirty="0" err="1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CloudCME</a:t>
            </a:r>
            <a:r>
              <a:rPr lang="en-US" sz="1200" b="1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profile via app or their website.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If you do not install the app, you will need to log attendance via the text messaging option.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Qualtrics will no longer be used to record attendance for CME credit or Good Standing.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bg1"/>
              </a:solidFill>
              <a:latin typeface="Karbon Bold" panose="00000800000000000000" pitchFamily="50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Please utilize the below slides to review how to access your </a:t>
            </a:r>
            <a:r>
              <a:rPr lang="en-US" sz="1200" b="1" dirty="0" err="1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CloudCME</a:t>
            </a:r>
            <a:r>
              <a:rPr lang="en-US" sz="1200" b="1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Portal, Attendees’ Portal, Profile Set-up, CE Transcripts, and Virtual Conference Check-In via text or QR code.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bg1"/>
              </a:solidFill>
              <a:latin typeface="Karbon Bold" panose="00000800000000000000" pitchFamily="50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3D5E"/>
                </a:solidFill>
                <a:highlight>
                  <a:srgbClr val="FFFF00"/>
                </a:highlight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Grand Rounds Attendance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You can now only log attendance using your phone. There are two ways to log attendance (a QR code or via text message using your phone) – you will NOT be able to log attendance through the actual </a:t>
            </a:r>
            <a:r>
              <a:rPr lang="en-US" sz="1200" b="1" dirty="0" err="1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CloudCME</a:t>
            </a:r>
            <a:r>
              <a:rPr lang="en-US" sz="1200" b="1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website, but you can only log attendance once you’re registered on </a:t>
            </a:r>
            <a:r>
              <a:rPr lang="en-US" sz="1200" b="1" dirty="0" err="1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CloudCME</a:t>
            </a:r>
            <a:r>
              <a:rPr lang="en-US" sz="1200" b="1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(via app or website). 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If you want to log attendance via text you need to enter your cell phone number during registration (you do not need the app in this case)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If you want to log attendance using the QR code, you will need to download the app. </a:t>
            </a:r>
            <a:r>
              <a:rPr lang="en-US" sz="1200" b="1" i="1" u="sng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You cannot simply scan the QR code with your phone to log attendance if you do not have the app. 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You do </a:t>
            </a:r>
            <a:r>
              <a:rPr lang="en-US" sz="1200" b="1" dirty="0">
                <a:solidFill>
                  <a:srgbClr val="003D5E"/>
                </a:solidFill>
                <a:highlight>
                  <a:srgbClr val="FFFF00"/>
                </a:highlight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NOT</a:t>
            </a:r>
            <a:r>
              <a:rPr lang="en-US" sz="1200" b="1" dirty="0">
                <a:solidFill>
                  <a:srgbClr val="003D5E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have to complete an evaluation to receive credit.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Please see the next slides for further instructions on how to register and sign-in to </a:t>
            </a:r>
            <a:r>
              <a:rPr lang="en-US" sz="1200" b="1" dirty="0" err="1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CloudCME</a:t>
            </a:r>
            <a:r>
              <a:rPr lang="en-US" sz="1200" b="1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bg1"/>
              </a:solidFill>
              <a:latin typeface="Karbon Bold" panose="00000800000000000000" pitchFamily="50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***Participants must record attendance during or within 2 hours after Grand Rounds to receive credit for both CME credits and the Good Standing metric. Attendance will </a:t>
            </a:r>
            <a:r>
              <a:rPr lang="en-US" sz="1200" b="1" i="1" dirty="0">
                <a:solidFill>
                  <a:srgbClr val="003D5E"/>
                </a:solidFill>
                <a:highlight>
                  <a:srgbClr val="FFFF00"/>
                </a:highlight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NOT</a:t>
            </a:r>
            <a:r>
              <a:rPr lang="en-US" sz="1200" b="1" i="1" dirty="0">
                <a:solidFill>
                  <a:schemeClr val="bg1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be retroactively recorded, thus it is imperative you create your account, set-up your profile, and download the mobile app prior to the start of the session.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43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29A1661-03BF-4171-AE0E-09FD2B88A16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BB8707-BDAA-4DBB-8FD1-BCC7F708D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99FCD5-15CB-4F92-8D87-FF01187C101F}"/>
                </a:ext>
              </a:extLst>
            </p:cNvPr>
            <p:cNvSpPr/>
            <p:nvPr/>
          </p:nvSpPr>
          <p:spPr>
            <a:xfrm>
              <a:off x="522514" y="440871"/>
              <a:ext cx="5127172" cy="751115"/>
            </a:xfrm>
            <a:prstGeom prst="rect">
              <a:avLst/>
            </a:prstGeom>
            <a:solidFill>
              <a:srgbClr val="00A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4365D0B-AE9D-4439-9C07-96FC6B393519}"/>
              </a:ext>
            </a:extLst>
          </p:cNvPr>
          <p:cNvSpPr txBox="1"/>
          <p:nvPr/>
        </p:nvSpPr>
        <p:spPr>
          <a:xfrm>
            <a:off x="243048" y="225673"/>
            <a:ext cx="8293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Continuing Education (CE) Accreditation and Disclosures</a:t>
            </a: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190A633C-604D-89A6-3CF3-0C6B46594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729" y="375167"/>
            <a:ext cx="2787941" cy="4088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195EA3-99C9-A933-7982-8E4A903971AF}"/>
              </a:ext>
            </a:extLst>
          </p:cNvPr>
          <p:cNvSpPr txBox="1"/>
          <p:nvPr/>
        </p:nvSpPr>
        <p:spPr>
          <a:xfrm>
            <a:off x="9040510" y="67390"/>
            <a:ext cx="18779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Powered by: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C2CB25-3464-03C9-BB18-63EAD9ADB19E}"/>
              </a:ext>
            </a:extLst>
          </p:cNvPr>
          <p:cNvSpPr txBox="1"/>
          <p:nvPr/>
        </p:nvSpPr>
        <p:spPr>
          <a:xfrm>
            <a:off x="407159" y="1635394"/>
            <a:ext cx="8651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3D5E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Review the accreditation information and disclosures for individuals identified as having a position to influence the content of this educational activity.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3D5E"/>
              </a:solidFill>
              <a:latin typeface="Karbon Bold" panose="00000800000000000000" pitchFamily="50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F85672-13B7-9C39-5091-6BBB88212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791" y="2835723"/>
            <a:ext cx="6346533" cy="3463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B9EC7F-749D-43C5-638A-8C157282E153}"/>
              </a:ext>
            </a:extLst>
          </p:cNvPr>
          <p:cNvSpPr txBox="1"/>
          <p:nvPr/>
        </p:nvSpPr>
        <p:spPr>
          <a:xfrm>
            <a:off x="351676" y="3090360"/>
            <a:ext cx="54688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chemeClr val="bg1"/>
                </a:solidFill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Link to the course page: </a:t>
            </a:r>
            <a:r>
              <a:rPr lang="en-US" sz="2400" dirty="0">
                <a:solidFill>
                  <a:schemeClr val="bg1"/>
                </a:solidFill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  <a:hlinkClick r:id="rId5"/>
              </a:rPr>
              <a:t>Click Here</a:t>
            </a:r>
            <a:endParaRPr lang="en-US" sz="2400" dirty="0">
              <a:solidFill>
                <a:schemeClr val="bg1"/>
              </a:solidFill>
              <a:latin typeface="Karbon Regular" panose="00000500000000000000" pitchFamily="50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chemeClr val="bg1"/>
                </a:solidFill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Click on the “Overview” tab to review course information including accreditation statements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chemeClr val="bg1"/>
                </a:solidFill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Click on the “Faculty” tab under the course title to review disclosures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1695E2-D53C-52AB-C083-9510554BAE83}"/>
              </a:ext>
            </a:extLst>
          </p:cNvPr>
          <p:cNvSpPr/>
          <p:nvPr/>
        </p:nvSpPr>
        <p:spPr>
          <a:xfrm>
            <a:off x="5715807" y="3668456"/>
            <a:ext cx="1266884" cy="2555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78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29A1661-03BF-4171-AE0E-09FD2B88A16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BB8707-BDAA-4DBB-8FD1-BCC7F708D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99FCD5-15CB-4F92-8D87-FF01187C101F}"/>
                </a:ext>
              </a:extLst>
            </p:cNvPr>
            <p:cNvSpPr/>
            <p:nvPr/>
          </p:nvSpPr>
          <p:spPr>
            <a:xfrm>
              <a:off x="522514" y="440871"/>
              <a:ext cx="5127172" cy="751115"/>
            </a:xfrm>
            <a:prstGeom prst="rect">
              <a:avLst/>
            </a:prstGeom>
            <a:solidFill>
              <a:srgbClr val="00A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4365D0B-AE9D-4439-9C07-96FC6B393519}"/>
              </a:ext>
            </a:extLst>
          </p:cNvPr>
          <p:cNvSpPr txBox="1"/>
          <p:nvPr/>
        </p:nvSpPr>
        <p:spPr>
          <a:xfrm>
            <a:off x="243048" y="30777"/>
            <a:ext cx="8293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CE Transcript – to view attendance only </a:t>
            </a: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190A633C-604D-89A6-3CF3-0C6B46594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729" y="375167"/>
            <a:ext cx="2787941" cy="4088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195EA3-99C9-A933-7982-8E4A903971AF}"/>
              </a:ext>
            </a:extLst>
          </p:cNvPr>
          <p:cNvSpPr txBox="1"/>
          <p:nvPr/>
        </p:nvSpPr>
        <p:spPr>
          <a:xfrm>
            <a:off x="9040510" y="67390"/>
            <a:ext cx="18779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Powered by: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C2CB25-3464-03C9-BB18-63EAD9ADB19E}"/>
              </a:ext>
            </a:extLst>
          </p:cNvPr>
          <p:cNvSpPr txBox="1"/>
          <p:nvPr/>
        </p:nvSpPr>
        <p:spPr>
          <a:xfrm>
            <a:off x="152171" y="5503784"/>
            <a:ext cx="92315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3D5E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Instructions:</a:t>
            </a:r>
            <a:endParaRPr lang="en-US" sz="2400" dirty="0">
              <a:solidFill>
                <a:schemeClr val="bg1"/>
              </a:solidFill>
              <a:latin typeface="Karbon Regular" panose="00000500000000000000" pitchFamily="50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Follow the link: </a:t>
            </a:r>
            <a:r>
              <a:rPr lang="en-US" sz="2000" dirty="0">
                <a:solidFill>
                  <a:schemeClr val="bg1"/>
                </a:solidFill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https://ucla.cloud-cme.com/default.aspx</a:t>
            </a:r>
            <a:endParaRPr lang="en-US" sz="2000" dirty="0">
              <a:solidFill>
                <a:schemeClr val="bg1"/>
              </a:solidFill>
              <a:latin typeface="Karbon Regular" panose="00000500000000000000" pitchFamily="50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Click the “My CME” button from the main menu bar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Click “Transcript” button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0DF16D-CC42-92A6-7DAF-0B1F1B335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48" y="1415753"/>
            <a:ext cx="8605339" cy="4088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516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BF67D-12A7-4F49-E14E-B3244C0F3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160BB45-6113-579B-95FD-E64013F7811F}"/>
              </a:ext>
            </a:extLst>
          </p:cNvPr>
          <p:cNvGrpSpPr/>
          <p:nvPr/>
        </p:nvGrpSpPr>
        <p:grpSpPr>
          <a:xfrm>
            <a:off x="-125835" y="-375168"/>
            <a:ext cx="12717709" cy="7371586"/>
            <a:chOff x="0" y="0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EAA4E0-F64E-6B58-83DB-F26187D00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D9A152-8636-F84D-B84F-46CE5742F900}"/>
                </a:ext>
              </a:extLst>
            </p:cNvPr>
            <p:cNvSpPr/>
            <p:nvPr/>
          </p:nvSpPr>
          <p:spPr>
            <a:xfrm>
              <a:off x="522514" y="440871"/>
              <a:ext cx="5127172" cy="751115"/>
            </a:xfrm>
            <a:prstGeom prst="rect">
              <a:avLst/>
            </a:prstGeom>
            <a:solidFill>
              <a:srgbClr val="00A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040120B-08B3-F259-49E8-60B662588D0A}"/>
              </a:ext>
            </a:extLst>
          </p:cNvPr>
          <p:cNvSpPr txBox="1"/>
          <p:nvPr/>
        </p:nvSpPr>
        <p:spPr>
          <a:xfrm>
            <a:off x="449047" y="1113440"/>
            <a:ext cx="11194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Register and Sign-In</a:t>
            </a:r>
          </a:p>
          <a:p>
            <a:pPr algn="ctr"/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&amp; </a:t>
            </a:r>
          </a:p>
          <a:p>
            <a:pPr algn="ctr"/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Profile Set-up</a:t>
            </a:r>
          </a:p>
        </p:txBody>
      </p:sp>
    </p:spTree>
    <p:extLst>
      <p:ext uri="{BB962C8B-B14F-4D97-AF65-F5344CB8AC3E}">
        <p14:creationId xmlns:p14="http://schemas.microsoft.com/office/powerpoint/2010/main" val="100737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29A1661-03BF-4171-AE0E-09FD2B88A162}"/>
              </a:ext>
            </a:extLst>
          </p:cNvPr>
          <p:cNvGrpSpPr/>
          <p:nvPr/>
        </p:nvGrpSpPr>
        <p:grpSpPr>
          <a:xfrm>
            <a:off x="-159391" y="-375167"/>
            <a:ext cx="12351391" cy="7329640"/>
            <a:chOff x="0" y="0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BB8707-BDAA-4DBB-8FD1-BCC7F708D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99FCD5-15CB-4F92-8D87-FF01187C101F}"/>
                </a:ext>
              </a:extLst>
            </p:cNvPr>
            <p:cNvSpPr/>
            <p:nvPr/>
          </p:nvSpPr>
          <p:spPr>
            <a:xfrm>
              <a:off x="522514" y="440871"/>
              <a:ext cx="5127172" cy="751115"/>
            </a:xfrm>
            <a:prstGeom prst="rect">
              <a:avLst/>
            </a:prstGeom>
            <a:solidFill>
              <a:srgbClr val="00A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4365D0B-AE9D-4439-9C07-96FC6B393519}"/>
              </a:ext>
            </a:extLst>
          </p:cNvPr>
          <p:cNvSpPr txBox="1"/>
          <p:nvPr/>
        </p:nvSpPr>
        <p:spPr>
          <a:xfrm>
            <a:off x="243048" y="225673"/>
            <a:ext cx="8293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Register/Sign-in to Attendee CME Portal: via web</a:t>
            </a: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190A633C-604D-89A6-3CF3-0C6B46594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729" y="375167"/>
            <a:ext cx="2787941" cy="4088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195EA3-99C9-A933-7982-8E4A903971AF}"/>
              </a:ext>
            </a:extLst>
          </p:cNvPr>
          <p:cNvSpPr txBox="1"/>
          <p:nvPr/>
        </p:nvSpPr>
        <p:spPr>
          <a:xfrm>
            <a:off x="9040510" y="67390"/>
            <a:ext cx="18779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Powered by: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C2CB25-3464-03C9-BB18-63EAD9ADB19E}"/>
              </a:ext>
            </a:extLst>
          </p:cNvPr>
          <p:cNvSpPr txBox="1"/>
          <p:nvPr/>
        </p:nvSpPr>
        <p:spPr>
          <a:xfrm>
            <a:off x="75268" y="1499635"/>
            <a:ext cx="968951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encourage you to check out our new portal and explore its features! Here are the instructions on how to log in using your account.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3D5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Registe</a:t>
            </a:r>
            <a:r>
              <a:rPr lang="en-US" sz="1600" b="1" dirty="0">
                <a:solidFill>
                  <a:srgbClr val="003D5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 with/Sign In to</a:t>
            </a:r>
            <a:r>
              <a:rPr lang="en-US" sz="1600" b="1" dirty="0">
                <a:solidFill>
                  <a:srgbClr val="003D5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3D5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CloudCME</a:t>
            </a:r>
            <a:r>
              <a:rPr lang="en-US" sz="1600" b="1" dirty="0">
                <a:solidFill>
                  <a:srgbClr val="003D5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(via web):</a:t>
            </a:r>
            <a:endParaRPr lang="en-US" sz="1600" dirty="0">
              <a:solidFill>
                <a:srgbClr val="003D5E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Link to the new portal: </a:t>
            </a:r>
            <a:r>
              <a:rPr lang="en-US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https://ucla.cloud-cme.com/default.aspx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UCLA, UCLA Health, Harbor-UCLA, and VA Employees: Please Sign In with SSO Credentials.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 Other Guest Faculty/Planners: Please sign in with your email or create an account with your Email.</a:t>
            </a:r>
            <a:r>
              <a:rPr lang="en-US" sz="1600" dirty="0">
                <a:solidFill>
                  <a:srgbClr val="003D5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Click the My CME button from the top menu and Registration &amp; Receipts to view your past and future registration.</a:t>
            </a:r>
          </a:p>
          <a:p>
            <a:pPr marL="4572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4572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3D5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may have an account in the portal if you've registered for previous courses with CCPD. In this case, please utilize the "forgot your password?" feature to reset your password.</a:t>
            </a: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3D5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to reset your password:</a:t>
            </a:r>
            <a:endParaRPr lang="en-US" sz="1600" dirty="0">
              <a:solidFill>
                <a:srgbClr val="003D5E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Visit our Cloud CME platform login page (</a:t>
            </a:r>
            <a:r>
              <a:rPr lang="en-US" sz="1600" u="sng" dirty="0">
                <a:solidFill>
                  <a:srgbClr val="003D5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https://ucla.cloud-cme.com/default.aspx</a:t>
            </a: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Click on the "Forgot your Password?" button.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Enter the email address associated with your account.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will receive an email with instructions on how to reset your password. Follow these steps to create a new password.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Once your password is reset, return to the login page and enter your email and new password to access the attendee portal.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1600" dirty="0">
              <a:solidFill>
                <a:schemeClr val="bg1"/>
              </a:solidFill>
              <a:latin typeface="Karbon Regular" panose="00000500000000000000" pitchFamily="50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0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8B879-08BC-87C4-C43E-B9D443FF9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1F46924-C725-C7E4-0B4C-6B9A808BACCE}"/>
              </a:ext>
            </a:extLst>
          </p:cNvPr>
          <p:cNvGrpSpPr/>
          <p:nvPr/>
        </p:nvGrpSpPr>
        <p:grpSpPr>
          <a:xfrm>
            <a:off x="0" y="-17092"/>
            <a:ext cx="12192000" cy="6858000"/>
            <a:chOff x="0" y="0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279CCA-21E2-EA12-A1B5-3330C436D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58A9F8-8E6A-08AB-EC1B-4F4BEB9D3C4B}"/>
                </a:ext>
              </a:extLst>
            </p:cNvPr>
            <p:cNvSpPr/>
            <p:nvPr/>
          </p:nvSpPr>
          <p:spPr>
            <a:xfrm>
              <a:off x="522514" y="440871"/>
              <a:ext cx="5127172" cy="751115"/>
            </a:xfrm>
            <a:prstGeom prst="rect">
              <a:avLst/>
            </a:prstGeom>
            <a:solidFill>
              <a:srgbClr val="00A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774D95B-25C4-6B8A-B02B-5CA592BDD9AD}"/>
              </a:ext>
            </a:extLst>
          </p:cNvPr>
          <p:cNvSpPr txBox="1"/>
          <p:nvPr/>
        </p:nvSpPr>
        <p:spPr>
          <a:xfrm>
            <a:off x="9040510" y="1147877"/>
            <a:ext cx="7482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3D5E"/>
                </a:solidFill>
                <a:effectLst/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CloudCME</a:t>
            </a:r>
            <a:r>
              <a:rPr lang="en-US" sz="2400" b="1" dirty="0">
                <a:solidFill>
                  <a:srgbClr val="003D5E"/>
                </a:solidFill>
                <a:effectLst/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Mobile App:</a:t>
            </a:r>
            <a:endParaRPr lang="en-US" sz="2400" b="1" dirty="0">
              <a:solidFill>
                <a:srgbClr val="003D5E"/>
              </a:solidFill>
              <a:effectLst/>
              <a:latin typeface="Karbon Bold" panose="00000800000000000000" pitchFamily="50" charset="0"/>
              <a:ea typeface="Malgun Gothic" panose="020B0503020000020004" pitchFamily="34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ffectLst/>
              <a:latin typeface="Karbon Regular" panose="00000500000000000000" pitchFamily="50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8675F2-59F2-1BAA-F339-952354B9CFC1}"/>
              </a:ext>
            </a:extLst>
          </p:cNvPr>
          <p:cNvSpPr txBox="1"/>
          <p:nvPr/>
        </p:nvSpPr>
        <p:spPr>
          <a:xfrm>
            <a:off x="243048" y="36290"/>
            <a:ext cx="8293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Register/Sign-in to Attendee CME Portal: via app</a:t>
            </a: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63D507DF-17B6-B874-8C36-491518E44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729" y="375167"/>
            <a:ext cx="2787941" cy="4088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40A6CA-DD6E-1720-03E1-3EA221E5FC4C}"/>
              </a:ext>
            </a:extLst>
          </p:cNvPr>
          <p:cNvSpPr txBox="1"/>
          <p:nvPr/>
        </p:nvSpPr>
        <p:spPr>
          <a:xfrm>
            <a:off x="9040510" y="67390"/>
            <a:ext cx="18779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Powered by: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hlinkClick r:id="rId4"/>
            <a:extLst>
              <a:ext uri="{FF2B5EF4-FFF2-40B4-BE49-F238E27FC236}">
                <a16:creationId xmlns:a16="http://schemas.microsoft.com/office/drawing/2014/main" id="{305903FE-1ADB-24A0-806C-C7FE6B59BC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12" t="21780" r="53393" b="16046"/>
          <a:stretch/>
        </p:blipFill>
        <p:spPr>
          <a:xfrm>
            <a:off x="9454245" y="1621461"/>
            <a:ext cx="998454" cy="328245"/>
          </a:xfrm>
          <a:prstGeom prst="roundRect">
            <a:avLst/>
          </a:prstGeom>
        </p:spPr>
      </p:pic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C48D0CC2-D141-4553-34D0-30B249C175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908" t="22147" r="4745" b="17117"/>
          <a:stretch/>
        </p:blipFill>
        <p:spPr>
          <a:xfrm>
            <a:off x="10665269" y="1621461"/>
            <a:ext cx="1112476" cy="339279"/>
          </a:xfrm>
          <a:prstGeom prst="round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0CE231-692E-398D-C360-7B8EDE9D2777}"/>
              </a:ext>
            </a:extLst>
          </p:cNvPr>
          <p:cNvSpPr txBox="1"/>
          <p:nvPr/>
        </p:nvSpPr>
        <p:spPr>
          <a:xfrm>
            <a:off x="204318" y="1306738"/>
            <a:ext cx="657041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D5E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Register/Sign-in instructions: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00" b="1" dirty="0">
              <a:solidFill>
                <a:schemeClr val="bg1"/>
              </a:solidFill>
              <a:effectLst/>
              <a:latin typeface="Karbon Regular" panose="00000500000000000000" pitchFamily="50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b="1" dirty="0">
                <a:solidFill>
                  <a:schemeClr val="bg1"/>
                </a:solidFill>
                <a:effectLst/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Download the app from your mobile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b="1" dirty="0">
                <a:solidFill>
                  <a:schemeClr val="bg1"/>
                </a:solidFill>
                <a:effectLst/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Enter organization code: “</a:t>
            </a:r>
            <a:r>
              <a:rPr lang="en-US" sz="2400" b="1" dirty="0" err="1">
                <a:solidFill>
                  <a:schemeClr val="bg1"/>
                </a:solidFill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ucla</a:t>
            </a:r>
            <a:r>
              <a:rPr lang="en-US" sz="2400" b="1" dirty="0">
                <a:solidFill>
                  <a:schemeClr val="bg1"/>
                </a:solidFill>
                <a:effectLst/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”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Click </a:t>
            </a:r>
            <a:r>
              <a:rPr lang="en-US" sz="2400" b="1" i="1" dirty="0">
                <a:solidFill>
                  <a:schemeClr val="bg1"/>
                </a:solidFill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Login or Create Account</a:t>
            </a:r>
            <a:endParaRPr lang="en-US" sz="2400" b="1" i="1" dirty="0">
              <a:solidFill>
                <a:schemeClr val="bg1"/>
              </a:solidFill>
              <a:effectLst/>
              <a:latin typeface="Karbon Regular" panose="00000500000000000000" pitchFamily="50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Sign in using your username and password</a:t>
            </a:r>
          </a:p>
          <a:p>
            <a:endParaRPr lang="en-US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5C12C7-67D4-407E-9881-029599C812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3" b="33592"/>
          <a:stretch/>
        </p:blipFill>
        <p:spPr>
          <a:xfrm>
            <a:off x="2541043" y="3772591"/>
            <a:ext cx="2246971" cy="29522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802D99-60B2-4EB4-800D-84DBC62DF1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" b="33642"/>
          <a:stretch/>
        </p:blipFill>
        <p:spPr>
          <a:xfrm>
            <a:off x="109572" y="3772591"/>
            <a:ext cx="2249424" cy="29522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2F02F88-87BB-4EEE-B03C-18FE929CF9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" b="33642"/>
          <a:stretch/>
        </p:blipFill>
        <p:spPr>
          <a:xfrm>
            <a:off x="7401532" y="3772591"/>
            <a:ext cx="2249424" cy="29522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EE3A761-AD77-4168-8DB9-E0137459071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6" b="33665"/>
          <a:stretch/>
        </p:blipFill>
        <p:spPr>
          <a:xfrm>
            <a:off x="9833004" y="3772591"/>
            <a:ext cx="2249424" cy="295227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3C25B5F-7483-410A-BC37-120C5A94B30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t="11433" r="72745" b="76720"/>
          <a:stretch/>
        </p:blipFill>
        <p:spPr>
          <a:xfrm>
            <a:off x="10190043" y="2092760"/>
            <a:ext cx="768991" cy="81250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A5DD1BC-3EE0-4A9C-A7DE-DD78B7A2B2FB}"/>
              </a:ext>
            </a:extLst>
          </p:cNvPr>
          <p:cNvSpPr txBox="1"/>
          <p:nvPr/>
        </p:nvSpPr>
        <p:spPr>
          <a:xfrm>
            <a:off x="-26851" y="3455879"/>
            <a:ext cx="2476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Enter Organization Code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C8598E-69DF-4775-9ECE-DA47990F730E}"/>
              </a:ext>
            </a:extLst>
          </p:cNvPr>
          <p:cNvSpPr txBox="1"/>
          <p:nvPr/>
        </p:nvSpPr>
        <p:spPr>
          <a:xfrm>
            <a:off x="2081548" y="3455879"/>
            <a:ext cx="3165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Click Login or Create Account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B52426A-FD32-4BC4-AD61-530D6898A85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2" b="32001"/>
          <a:stretch/>
        </p:blipFill>
        <p:spPr>
          <a:xfrm>
            <a:off x="4970061" y="3772591"/>
            <a:ext cx="2249424" cy="302531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EAD1CA6-B41E-4EAE-BA5C-9A83F27ACE31}"/>
              </a:ext>
            </a:extLst>
          </p:cNvPr>
          <p:cNvSpPr txBox="1"/>
          <p:nvPr/>
        </p:nvSpPr>
        <p:spPr>
          <a:xfrm>
            <a:off x="4811239" y="3455879"/>
            <a:ext cx="2476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Select Sign in Option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0C739-2D9F-44EF-AE87-841DFCC6AC19}"/>
              </a:ext>
            </a:extLst>
          </p:cNvPr>
          <p:cNvSpPr txBox="1"/>
          <p:nvPr/>
        </p:nvSpPr>
        <p:spPr>
          <a:xfrm>
            <a:off x="7229832" y="2963436"/>
            <a:ext cx="2476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UCLA, UCLA Health, Harbor-UCLA, VA Employees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BD3770-67CD-4D3D-A66E-8D92C1E2C5D3}"/>
              </a:ext>
            </a:extLst>
          </p:cNvPr>
          <p:cNvSpPr txBox="1"/>
          <p:nvPr/>
        </p:nvSpPr>
        <p:spPr>
          <a:xfrm>
            <a:off x="9715130" y="3455879"/>
            <a:ext cx="2476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All Other Learners</a:t>
            </a:r>
          </a:p>
        </p:txBody>
      </p:sp>
    </p:spTree>
    <p:extLst>
      <p:ext uri="{BB962C8B-B14F-4D97-AF65-F5344CB8AC3E}">
        <p14:creationId xmlns:p14="http://schemas.microsoft.com/office/powerpoint/2010/main" val="342951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29A1661-03BF-4171-AE0E-09FD2B88A16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BB8707-BDAA-4DBB-8FD1-BCC7F708D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99FCD5-15CB-4F92-8D87-FF01187C101F}"/>
                </a:ext>
              </a:extLst>
            </p:cNvPr>
            <p:cNvSpPr/>
            <p:nvPr/>
          </p:nvSpPr>
          <p:spPr>
            <a:xfrm>
              <a:off x="522514" y="440871"/>
              <a:ext cx="5127172" cy="751115"/>
            </a:xfrm>
            <a:prstGeom prst="rect">
              <a:avLst/>
            </a:prstGeom>
            <a:solidFill>
              <a:srgbClr val="00A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4365D0B-AE9D-4439-9C07-96FC6B393519}"/>
              </a:ext>
            </a:extLst>
          </p:cNvPr>
          <p:cNvSpPr txBox="1"/>
          <p:nvPr/>
        </p:nvSpPr>
        <p:spPr>
          <a:xfrm>
            <a:off x="243048" y="225673"/>
            <a:ext cx="8293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Profile Set-Up</a:t>
            </a: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190A633C-604D-89A6-3CF3-0C6B46594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729" y="375167"/>
            <a:ext cx="2787941" cy="4088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195EA3-99C9-A933-7982-8E4A903971AF}"/>
              </a:ext>
            </a:extLst>
          </p:cNvPr>
          <p:cNvSpPr txBox="1"/>
          <p:nvPr/>
        </p:nvSpPr>
        <p:spPr>
          <a:xfrm>
            <a:off x="9040510" y="67390"/>
            <a:ext cx="18779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Powered by: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C2CB25-3464-03C9-BB18-63EAD9ADB19E}"/>
              </a:ext>
            </a:extLst>
          </p:cNvPr>
          <p:cNvSpPr txBox="1"/>
          <p:nvPr/>
        </p:nvSpPr>
        <p:spPr>
          <a:xfrm>
            <a:off x="184990" y="933559"/>
            <a:ext cx="56846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3D5E"/>
              </a:solidFill>
              <a:latin typeface="Karbon Bold" panose="00000800000000000000" pitchFamily="50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3D5E"/>
                </a:solidFill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Instructions: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latin typeface="Karbon Regular" panose="00000500000000000000" pitchFamily="50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chemeClr val="bg1"/>
                </a:solidFill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Link to the new portal: </a:t>
            </a:r>
            <a:r>
              <a:rPr lang="en-US" sz="2400" dirty="0">
                <a:solidFill>
                  <a:schemeClr val="bg1"/>
                </a:solidFill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https://ucla.cloud-cme.com/default.aspx</a:t>
            </a:r>
            <a:endParaRPr lang="en-US" sz="2400" dirty="0">
              <a:solidFill>
                <a:schemeClr val="bg1"/>
              </a:solidFill>
              <a:latin typeface="Karbon Regular" panose="00000500000000000000" pitchFamily="50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chemeClr val="bg1"/>
                </a:solidFill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Click on the “My CME” button from the main menu bar and click “Profile”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chemeClr val="bg1"/>
                </a:solidFill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Update your profile information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solidFill>
                  <a:schemeClr val="bg1"/>
                </a:solidFill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*If you intend to claim MOC points for the courses that are registered for MOC Part II, provide your birthdate and the board information in MOC section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8E6F3F-48F8-795A-7F95-E80464FCE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634" y="1182127"/>
            <a:ext cx="5684606" cy="4460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72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BF67D-12A7-4F49-E14E-B3244C0F3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160BB45-6113-579B-95FD-E64013F7811F}"/>
              </a:ext>
            </a:extLst>
          </p:cNvPr>
          <p:cNvGrpSpPr/>
          <p:nvPr/>
        </p:nvGrpSpPr>
        <p:grpSpPr>
          <a:xfrm>
            <a:off x="-125835" y="-375168"/>
            <a:ext cx="12717709" cy="7371586"/>
            <a:chOff x="0" y="0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EAA4E0-F64E-6B58-83DB-F26187D00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D9A152-8636-F84D-B84F-46CE5742F900}"/>
                </a:ext>
              </a:extLst>
            </p:cNvPr>
            <p:cNvSpPr/>
            <p:nvPr/>
          </p:nvSpPr>
          <p:spPr>
            <a:xfrm>
              <a:off x="522514" y="440871"/>
              <a:ext cx="5127172" cy="751115"/>
            </a:xfrm>
            <a:prstGeom prst="rect">
              <a:avLst/>
            </a:prstGeom>
            <a:solidFill>
              <a:srgbClr val="00A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040120B-08B3-F259-49E8-60B662588D0A}"/>
              </a:ext>
            </a:extLst>
          </p:cNvPr>
          <p:cNvSpPr txBox="1"/>
          <p:nvPr/>
        </p:nvSpPr>
        <p:spPr>
          <a:xfrm>
            <a:off x="449047" y="1113440"/>
            <a:ext cx="104012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Attendance </a:t>
            </a:r>
          </a:p>
          <a:p>
            <a:pPr algn="ctr"/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Login Options</a:t>
            </a:r>
          </a:p>
          <a:p>
            <a:pPr algn="ctr"/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Two options: QR Code via App or Text</a:t>
            </a:r>
          </a:p>
        </p:txBody>
      </p:sp>
    </p:spTree>
    <p:extLst>
      <p:ext uri="{BB962C8B-B14F-4D97-AF65-F5344CB8AC3E}">
        <p14:creationId xmlns:p14="http://schemas.microsoft.com/office/powerpoint/2010/main" val="2668877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4DCD9-A4F7-DABC-A4CC-7E6566AC9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D886A1C-1623-9B84-ED74-C89C80B225C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427C2D-D47C-CEC5-3F8F-553CF2256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E52F7F-1F73-1235-2224-52A409569ED1}"/>
                </a:ext>
              </a:extLst>
            </p:cNvPr>
            <p:cNvSpPr/>
            <p:nvPr/>
          </p:nvSpPr>
          <p:spPr>
            <a:xfrm>
              <a:off x="522514" y="440871"/>
              <a:ext cx="5127172" cy="751115"/>
            </a:xfrm>
            <a:prstGeom prst="rect">
              <a:avLst/>
            </a:prstGeom>
            <a:solidFill>
              <a:srgbClr val="00A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61CA013-B75B-1DEB-4207-9C23AF9F400D}"/>
              </a:ext>
            </a:extLst>
          </p:cNvPr>
          <p:cNvSpPr txBox="1"/>
          <p:nvPr/>
        </p:nvSpPr>
        <p:spPr>
          <a:xfrm>
            <a:off x="154148" y="1356964"/>
            <a:ext cx="915495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Via Text Message:</a:t>
            </a:r>
            <a:endParaRPr lang="en-US" sz="2400" b="1" dirty="0">
              <a:solidFill>
                <a:schemeClr val="bg1"/>
              </a:solidFill>
              <a:effectLst/>
              <a:latin typeface="Karbon Bold" panose="00000800000000000000" pitchFamily="50" charset="0"/>
              <a:ea typeface="Malgun Gothic" panose="020B0503020000020004" pitchFamily="34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Session Course ID: </a:t>
            </a:r>
            <a:r>
              <a:rPr lang="en-US" sz="2400" b="1" dirty="0">
                <a:solidFill>
                  <a:srgbClr val="FFFF00"/>
                </a:solidFill>
                <a:effectLst/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SAMPLE</a:t>
            </a:r>
            <a:endParaRPr lang="en-US" sz="2400" dirty="0">
              <a:solidFill>
                <a:schemeClr val="bg1"/>
              </a:solidFill>
              <a:effectLst/>
              <a:latin typeface="Karbon Regular" panose="00000500000000000000" pitchFamily="50" charset="0"/>
              <a:ea typeface="Malgun Gothic" panose="020B0503020000020004" pitchFamily="34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chemeClr val="bg1"/>
              </a:solidFill>
              <a:effectLst/>
              <a:latin typeface="Karbon Regular" panose="00000500000000000000" pitchFamily="50" charset="0"/>
              <a:ea typeface="Malgun Gothic" panose="020B0503020000020004" pitchFamily="34" charset="-127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effectLst/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Pair your mobile number to your account: Text your email address to (866) 875-4686. </a:t>
            </a:r>
            <a:endParaRPr lang="en-US" sz="2400" dirty="0">
              <a:solidFill>
                <a:schemeClr val="bg1"/>
              </a:solidFill>
              <a:effectLst/>
              <a:latin typeface="Karbon Regular" panose="00000500000000000000" pitchFamily="50" charset="0"/>
              <a:ea typeface="Malgun Gothic" panose="020B0503020000020004" pitchFamily="34" charset="-127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effectLst/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You will receive a text notification indicating your phone number has been updated.</a:t>
            </a:r>
            <a:endParaRPr lang="en-US" sz="2400" dirty="0">
              <a:solidFill>
                <a:schemeClr val="bg1"/>
              </a:solidFill>
              <a:effectLst/>
              <a:latin typeface="Karbon Regular" panose="00000500000000000000" pitchFamily="50" charset="0"/>
              <a:ea typeface="Malgun Gothic" panose="020B0503020000020004" pitchFamily="34" charset="-127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effectLst/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Send the course ID above via text to (866) 875-4686.</a:t>
            </a:r>
            <a:endParaRPr lang="en-US" sz="2400" dirty="0">
              <a:solidFill>
                <a:schemeClr val="bg1"/>
              </a:solidFill>
              <a:effectLst/>
              <a:latin typeface="Karbon Regular" panose="00000500000000000000" pitchFamily="50" charset="0"/>
              <a:ea typeface="Malgun Gothic" panose="020B0503020000020004" pitchFamily="34" charset="-127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chemeClr val="bg1"/>
              </a:solidFill>
              <a:effectLst/>
              <a:latin typeface="Karbon Regular" panose="00000500000000000000" pitchFamily="50" charset="0"/>
              <a:ea typeface="Malgun Gothic" panose="020B0503020000020004" pitchFamily="34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Please note, that texting attendance can only be recorded </a:t>
            </a:r>
            <a:r>
              <a:rPr lang="en-US" sz="2400" dirty="0">
                <a:solidFill>
                  <a:srgbClr val="003D5E"/>
                </a:solidFill>
                <a:effectLst/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60 minutes prior</a:t>
            </a:r>
            <a:r>
              <a:rPr lang="en-US" sz="2400" dirty="0">
                <a:solidFill>
                  <a:schemeClr val="bg1"/>
                </a:solidFill>
                <a:effectLst/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to the course start time, during the course, and up to </a:t>
            </a:r>
            <a:r>
              <a:rPr lang="en-US" sz="2400" dirty="0">
                <a:solidFill>
                  <a:srgbClr val="003D5E"/>
                </a:solidFill>
                <a:effectLst/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120 minutes after </a:t>
            </a:r>
            <a:r>
              <a:rPr lang="en-US" sz="2400" dirty="0">
                <a:solidFill>
                  <a:schemeClr val="bg1"/>
                </a:solidFill>
                <a:effectLst/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 course end time.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ffectLst/>
              <a:latin typeface="Karbon Regular" panose="00000500000000000000" pitchFamily="50" charset="0"/>
              <a:ea typeface="Malgun Gothic" panose="020B0503020000020004" pitchFamily="34" charset="-127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If you encounter any issues, please email </a:t>
            </a:r>
            <a:r>
              <a:rPr lang="en-US" sz="2400" u="sng" dirty="0">
                <a:solidFill>
                  <a:schemeClr val="bg1"/>
                </a:solidFill>
                <a:effectLst/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ccpd@mednet.ucla.edu</a:t>
            </a:r>
            <a:r>
              <a:rPr lang="en-US" sz="2400" dirty="0">
                <a:solidFill>
                  <a:schemeClr val="bg1"/>
                </a:solidFill>
                <a:effectLst/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en-US" sz="4400" b="1" i="1" dirty="0">
              <a:solidFill>
                <a:schemeClr val="bg1"/>
              </a:solidFill>
              <a:latin typeface="Karbon Regular" panose="000005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038693-3F59-032C-0F12-D150A2699841}"/>
              </a:ext>
            </a:extLst>
          </p:cNvPr>
          <p:cNvSpPr txBox="1"/>
          <p:nvPr/>
        </p:nvSpPr>
        <p:spPr>
          <a:xfrm>
            <a:off x="243048" y="225673"/>
            <a:ext cx="8293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Virtual Conference – Log Attendance (via text)</a:t>
            </a: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27A7C9D5-0C07-76A9-BD4A-759E789D0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729" y="375167"/>
            <a:ext cx="2787941" cy="4088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DA033C-1267-CB62-DABF-1AEAD52F4FD0}"/>
              </a:ext>
            </a:extLst>
          </p:cNvPr>
          <p:cNvSpPr txBox="1"/>
          <p:nvPr/>
        </p:nvSpPr>
        <p:spPr>
          <a:xfrm>
            <a:off x="9040510" y="67390"/>
            <a:ext cx="18779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Powered by: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8B879-08BC-87C4-C43E-B9D443FF9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1F46924-C725-C7E4-0B4C-6B9A808BACC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279CCA-21E2-EA12-A1B5-3330C436D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58A9F8-8E6A-08AB-EC1B-4F4BEB9D3C4B}"/>
                </a:ext>
              </a:extLst>
            </p:cNvPr>
            <p:cNvSpPr/>
            <p:nvPr/>
          </p:nvSpPr>
          <p:spPr>
            <a:xfrm>
              <a:off x="522514" y="440871"/>
              <a:ext cx="5127172" cy="751115"/>
            </a:xfrm>
            <a:prstGeom prst="rect">
              <a:avLst/>
            </a:prstGeom>
            <a:solidFill>
              <a:srgbClr val="00A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774D95B-25C4-6B8A-B02B-5CA592BDD9AD}"/>
              </a:ext>
            </a:extLst>
          </p:cNvPr>
          <p:cNvSpPr txBox="1"/>
          <p:nvPr/>
        </p:nvSpPr>
        <p:spPr>
          <a:xfrm>
            <a:off x="190209" y="1538108"/>
            <a:ext cx="7482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Karbon Bold" panose="000008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Via QR Code using CloudCME Mobile App:</a:t>
            </a:r>
            <a:endParaRPr lang="en-US" sz="2400" b="1" dirty="0">
              <a:solidFill>
                <a:schemeClr val="bg1"/>
              </a:solidFill>
              <a:effectLst/>
              <a:latin typeface="Karbon Bold" panose="00000800000000000000" pitchFamily="50" charset="0"/>
              <a:ea typeface="Malgun Gothic" panose="020B0503020000020004" pitchFamily="34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ffectLst/>
              <a:latin typeface="Karbon Regular" panose="00000500000000000000" pitchFamily="50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8675F2-59F2-1BAA-F339-952354B9CFC1}"/>
              </a:ext>
            </a:extLst>
          </p:cNvPr>
          <p:cNvSpPr txBox="1"/>
          <p:nvPr/>
        </p:nvSpPr>
        <p:spPr>
          <a:xfrm>
            <a:off x="243048" y="36290"/>
            <a:ext cx="8293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Virtual Conference – Log Attendance (via app)</a:t>
            </a: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63D507DF-17B6-B874-8C36-491518E44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729" y="375167"/>
            <a:ext cx="2787941" cy="4088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40A6CA-DD6E-1720-03E1-3EA221E5FC4C}"/>
              </a:ext>
            </a:extLst>
          </p:cNvPr>
          <p:cNvSpPr txBox="1"/>
          <p:nvPr/>
        </p:nvSpPr>
        <p:spPr>
          <a:xfrm>
            <a:off x="9040510" y="67390"/>
            <a:ext cx="18779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Powered by: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hlinkClick r:id="rId4"/>
            <a:extLst>
              <a:ext uri="{FF2B5EF4-FFF2-40B4-BE49-F238E27FC236}">
                <a16:creationId xmlns:a16="http://schemas.microsoft.com/office/drawing/2014/main" id="{305903FE-1ADB-24A0-806C-C7FE6B59BC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12" t="21780" r="53393" b="16046"/>
          <a:stretch/>
        </p:blipFill>
        <p:spPr>
          <a:xfrm>
            <a:off x="5649686" y="1489054"/>
            <a:ext cx="998454" cy="328245"/>
          </a:xfrm>
          <a:prstGeom prst="roundRect">
            <a:avLst/>
          </a:prstGeom>
        </p:spPr>
      </p:pic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C48D0CC2-D141-4553-34D0-30B249C175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908" t="22147" r="4745" b="17117"/>
          <a:stretch/>
        </p:blipFill>
        <p:spPr>
          <a:xfrm>
            <a:off x="6780962" y="1496037"/>
            <a:ext cx="1112476" cy="339279"/>
          </a:xfrm>
          <a:prstGeom prst="round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06919F-0361-0442-7253-46FC7A41F38F}"/>
              </a:ext>
            </a:extLst>
          </p:cNvPr>
          <p:cNvSpPr txBox="1"/>
          <p:nvPr/>
        </p:nvSpPr>
        <p:spPr>
          <a:xfrm>
            <a:off x="243048" y="5154999"/>
            <a:ext cx="8671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Please note, that attendance can only be recorded 60 minutes prior to the course start time, during the course, and up to 120 minutes after the course end time.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bg1"/>
              </a:solidFill>
              <a:effectLst/>
              <a:latin typeface="Karbon Regular" panose="00000500000000000000" pitchFamily="50" charset="0"/>
              <a:ea typeface="Malgun Gothic" panose="020B0503020000020004" pitchFamily="34" charset="-127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If you encounter any issues, please email </a:t>
            </a:r>
            <a:r>
              <a:rPr lang="en-US" sz="1800" u="sng" dirty="0">
                <a:solidFill>
                  <a:schemeClr val="bg1"/>
                </a:solidFill>
                <a:effectLst/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ccpd@mednet.ucla.edu</a:t>
            </a:r>
            <a:r>
              <a:rPr lang="en-US" sz="1800" dirty="0">
                <a:solidFill>
                  <a:schemeClr val="bg1"/>
                </a:solidFill>
                <a:effectLst/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chemeClr val="bg1"/>
              </a:solidFill>
              <a:latin typeface="Karbon Regular" panose="00000500000000000000" pitchFamily="50" charset="0"/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0CE231-692E-398D-C360-7B8EDE9D2777}"/>
              </a:ext>
            </a:extLst>
          </p:cNvPr>
          <p:cNvSpPr txBox="1"/>
          <p:nvPr/>
        </p:nvSpPr>
        <p:spPr>
          <a:xfrm>
            <a:off x="3086100" y="2483889"/>
            <a:ext cx="5517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b="1" dirty="0">
                <a:solidFill>
                  <a:schemeClr val="bg1"/>
                </a:solidFill>
                <a:effectLst/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Download the app from your mobile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b="1">
                <a:solidFill>
                  <a:schemeClr val="bg1"/>
                </a:solidFill>
                <a:effectLst/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Enter organization code: </a:t>
            </a:r>
            <a:r>
              <a:rPr lang="en-US" sz="2400" b="1" dirty="0">
                <a:solidFill>
                  <a:schemeClr val="bg1"/>
                </a:solidFill>
                <a:effectLst/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“UCLA”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Sign in using your username and password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Click “Scan Attendance”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Karbon Regular" panose="00000500000000000000" pitchFamily="50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Scan the QR code </a:t>
            </a:r>
          </a:p>
          <a:p>
            <a:endParaRPr lang="en-US" sz="2400" dirty="0"/>
          </a:p>
        </p:txBody>
      </p:sp>
      <p:pic>
        <p:nvPicPr>
          <p:cNvPr id="6" name="Picture 5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827174C3-0F89-E375-9A0D-58D8026CF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13" y="2171185"/>
            <a:ext cx="2433096" cy="243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43A565-FB21-E370-7ACA-BECE768EFE93}"/>
              </a:ext>
            </a:extLst>
          </p:cNvPr>
          <p:cNvSpPr txBox="1"/>
          <p:nvPr/>
        </p:nvSpPr>
        <p:spPr>
          <a:xfrm rot="19463062">
            <a:off x="-163830" y="2867008"/>
            <a:ext cx="355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highlight>
                  <a:srgbClr val="000000"/>
                </a:highlight>
              </a:rPr>
              <a:t>THIS IS SAMPLE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  <a:highlight>
                  <a:srgbClr val="000000"/>
                </a:highlight>
              </a:rPr>
              <a:t>REPLACE QR CODE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99A14A-2567-45A8-B98B-03FB73328A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0" r="400" b="68596"/>
          <a:stretch/>
        </p:blipFill>
        <p:spPr>
          <a:xfrm>
            <a:off x="6790606" y="3872373"/>
            <a:ext cx="3150582" cy="6709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7471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BF67D-12A7-4F49-E14E-B3244C0F3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160BB45-6113-579B-95FD-E64013F7811F}"/>
              </a:ext>
            </a:extLst>
          </p:cNvPr>
          <p:cNvGrpSpPr/>
          <p:nvPr/>
        </p:nvGrpSpPr>
        <p:grpSpPr>
          <a:xfrm>
            <a:off x="-125835" y="-375168"/>
            <a:ext cx="12717709" cy="7371586"/>
            <a:chOff x="0" y="0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EAA4E0-F64E-6B58-83DB-F26187D00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D9A152-8636-F84D-B84F-46CE5742F900}"/>
                </a:ext>
              </a:extLst>
            </p:cNvPr>
            <p:cNvSpPr/>
            <p:nvPr/>
          </p:nvSpPr>
          <p:spPr>
            <a:xfrm>
              <a:off x="522514" y="440871"/>
              <a:ext cx="5127172" cy="751115"/>
            </a:xfrm>
            <a:prstGeom prst="rect">
              <a:avLst/>
            </a:prstGeom>
            <a:solidFill>
              <a:srgbClr val="00A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040120B-08B3-F259-49E8-60B662588D0A}"/>
              </a:ext>
            </a:extLst>
          </p:cNvPr>
          <p:cNvSpPr txBox="1"/>
          <p:nvPr/>
        </p:nvSpPr>
        <p:spPr>
          <a:xfrm>
            <a:off x="449047" y="1113440"/>
            <a:ext cx="104012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CloudCME</a:t>
            </a:r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Features</a:t>
            </a:r>
          </a:p>
          <a:p>
            <a:pPr algn="ctr"/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82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1168</Words>
  <Application>Microsoft Office PowerPoint</Application>
  <PresentationFormat>Widescreen</PresentationFormat>
  <Paragraphs>107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Karbon Bold</vt:lpstr>
      <vt:lpstr>Karbon Regular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UCLA Health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Kim, Yunmi</dc:creator>
  <cp:lastModifiedBy>Voet, Jacquelyn L.</cp:lastModifiedBy>
  <cp:revision>29</cp:revision>
  <dcterms:created xsi:type="dcterms:W3CDTF">2023-10-24T23:32:39Z</dcterms:created>
  <dcterms:modified xsi:type="dcterms:W3CDTF">2024-08-19T23:08:43Z</dcterms:modified>
</cp:coreProperties>
</file>